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03" r:id="rId3"/>
    <p:sldId id="262" r:id="rId4"/>
    <p:sldId id="359" r:id="rId5"/>
    <p:sldId id="332" r:id="rId6"/>
    <p:sldId id="428" r:id="rId7"/>
    <p:sldId id="425" r:id="rId8"/>
    <p:sldId id="426" r:id="rId9"/>
    <p:sldId id="427" r:id="rId10"/>
    <p:sldId id="429" r:id="rId11"/>
    <p:sldId id="430" r:id="rId12"/>
    <p:sldId id="431" r:id="rId13"/>
    <p:sldId id="432" r:id="rId14"/>
    <p:sldId id="433" r:id="rId15"/>
    <p:sldId id="436" r:id="rId16"/>
    <p:sldId id="435" r:id="rId17"/>
    <p:sldId id="437" r:id="rId18"/>
    <p:sldId id="438" r:id="rId19"/>
    <p:sldId id="439" r:id="rId20"/>
    <p:sldId id="504" r:id="rId21"/>
    <p:sldId id="505" r:id="rId22"/>
    <p:sldId id="506" r:id="rId23"/>
    <p:sldId id="523" r:id="rId24"/>
    <p:sldId id="525" r:id="rId25"/>
    <p:sldId id="524" r:id="rId26"/>
    <p:sldId id="510" r:id="rId27"/>
    <p:sldId id="511" r:id="rId28"/>
    <p:sldId id="512" r:id="rId29"/>
    <p:sldId id="513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09" r:id="rId39"/>
    <p:sldId id="507" r:id="rId40"/>
    <p:sldId id="5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pPr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killbasic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4/06/introduction-random-forest-simplified/" TargetMode="External"/><Relationship Id="rId2" Type="http://schemas.openxmlformats.org/officeDocument/2006/relationships/hyperlink" Target="https://www.analyticsvidhya.com/blog/2015/01/decision-tree-simplified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8086"/>
            <a:ext cx="9144000" cy="2063067"/>
          </a:xfrm>
        </p:spPr>
        <p:txBody>
          <a:bodyPr>
            <a:normAutofit fontScale="90000"/>
          </a:bodyPr>
          <a:lstStyle/>
          <a:p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Machine Learning Algorithms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900" dirty="0">
                <a:latin typeface="Arial" panose="020B0604020202020204" pitchFamily="34" charset="0"/>
                <a:cs typeface="Arial" panose="020B0604020202020204" pitchFamily="34" charset="0"/>
              </a:rPr>
              <a:t>Linear and Logistic Regression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0702"/>
            <a:ext cx="9144000" cy="1655762"/>
          </a:xfrm>
        </p:spPr>
        <p:txBody>
          <a:bodyPr>
            <a:norm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</p:txBody>
      </p:sp>
    </p:spTree>
    <p:extLst>
      <p:ext uri="{BB962C8B-B14F-4D97-AF65-F5344CB8AC3E}">
        <p14:creationId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Multiple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Home price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2AAD7-D8CF-4062-AA7E-B11B98C1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81947"/>
            <a:ext cx="4797490" cy="396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DAEE3-F6D6-4F77-9F43-E25DF184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102" y="3704252"/>
            <a:ext cx="6643396" cy="26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8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2AF42-1FED-4C0B-93DE-42999CEE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47" y="2861829"/>
            <a:ext cx="6116971" cy="374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EE633-FC7A-478D-91DD-A65CBA13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84" y="2897843"/>
            <a:ext cx="3833192" cy="37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2AF42-1FED-4C0B-93DE-42999CEE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47" y="2861829"/>
            <a:ext cx="6116971" cy="374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EE633-FC7A-478D-91DD-A65CBA13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84" y="2897843"/>
            <a:ext cx="3833192" cy="37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5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F3F77-361D-44BF-974F-FF2DC1CD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28" y="3069770"/>
            <a:ext cx="4474136" cy="3648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912E8-E250-4826-BA0E-DB13CEAC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92" y="3265714"/>
            <a:ext cx="6736808" cy="34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6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C0262-38B9-40C6-ACD5-D5D7ADB1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05" y="1690689"/>
            <a:ext cx="5623122" cy="462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D2ABE-5E00-4A44-82A2-E7E11868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32" y="1960562"/>
            <a:ext cx="482237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77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60299-828C-4FE9-8CC6-150E3D64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9" y="1567543"/>
            <a:ext cx="5514392" cy="4925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EB7F6-5AB2-4570-ADFC-802A0CFB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30" y="1362269"/>
            <a:ext cx="4934339" cy="51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8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B9677-6ACD-4E28-944D-FDC57D0A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91" y="1923489"/>
            <a:ext cx="4217727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347E3-7A3A-4C06-A258-42762BC0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55" y="1690688"/>
            <a:ext cx="5688854" cy="45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4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D3017-A02B-4259-9C24-C2BC08DB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3" y="2034072"/>
            <a:ext cx="5621130" cy="4066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76EEE-002B-4310-AAE2-65A7C066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4" y="2108718"/>
            <a:ext cx="4430486" cy="39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2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DD759-AED7-41EC-84BB-CE598B12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2" y="1569559"/>
            <a:ext cx="9106676" cy="47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6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Multiclass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D6A3B-3A31-48DA-BE69-9CF0EDA5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3" y="1291404"/>
            <a:ext cx="9946432" cy="50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9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29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22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Sagar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Mysore,NIT-Imphal,etc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983" y="1934598"/>
            <a:ext cx="9710777" cy="41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830" y="1836358"/>
            <a:ext cx="5441058" cy="3259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559498" y="1843914"/>
            <a:ext cx="5116104" cy="3219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8668" y="1934598"/>
            <a:ext cx="9438724" cy="421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to minimize a function by </a:t>
            </a:r>
            <a:r>
              <a:rPr lang="en-US"/>
              <a:t>optimizing parameters</a:t>
            </a:r>
            <a:endParaRPr lang="en-US" dirty="0"/>
          </a:p>
          <a:p>
            <a:r>
              <a:rPr lang="en-US" dirty="0"/>
              <a:t>Example – </a:t>
            </a:r>
            <a:r>
              <a:rPr lang="en-US" dirty="0" err="1"/>
              <a:t>Maths</a:t>
            </a:r>
            <a:r>
              <a:rPr lang="en-US" dirty="0"/>
              <a:t> test max marks 50</a:t>
            </a:r>
          </a:p>
          <a:p>
            <a:r>
              <a:rPr lang="en-US" dirty="0"/>
              <a:t>Guess marks – 40. Its too much</a:t>
            </a:r>
          </a:p>
          <a:p>
            <a:r>
              <a:rPr lang="en-US" dirty="0"/>
              <a:t>Guess marks – 30 .Its too less</a:t>
            </a:r>
          </a:p>
          <a:p>
            <a:r>
              <a:rPr lang="en-US" dirty="0"/>
              <a:t>Guess marks – 35 .. Correct</a:t>
            </a:r>
          </a:p>
          <a:p>
            <a:r>
              <a:rPr lang="en-US" dirty="0"/>
              <a:t>New Value = Old Value – step size</a:t>
            </a:r>
          </a:p>
          <a:p>
            <a:r>
              <a:rPr lang="en-US" dirty="0"/>
              <a:t>Step size = </a:t>
            </a:r>
            <a:r>
              <a:rPr lang="en-US" dirty="0" err="1"/>
              <a:t>Learing</a:t>
            </a:r>
            <a:r>
              <a:rPr lang="en-US" dirty="0"/>
              <a:t> rate* slope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9802" y="2264208"/>
            <a:ext cx="2606675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1097" y="2244435"/>
            <a:ext cx="3009900" cy="195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9810" y="2323811"/>
            <a:ext cx="2987675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086" y="1771650"/>
            <a:ext cx="3208337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1. Confusion Matrix</a:t>
            </a:r>
          </a:p>
          <a:p>
            <a:r>
              <a:rPr lang="en-US" dirty="0"/>
              <a:t>2. False Positive Rate – FPR (Type 1 Error)</a:t>
            </a:r>
          </a:p>
          <a:p>
            <a:r>
              <a:rPr lang="en-US" dirty="0"/>
              <a:t>3. False Negative Rate – FNR (Type 2 Error)</a:t>
            </a:r>
          </a:p>
          <a:p>
            <a:r>
              <a:rPr lang="en-US" dirty="0"/>
              <a:t>4. Recall (</a:t>
            </a:r>
            <a:r>
              <a:rPr lang="en-US" dirty="0" err="1"/>
              <a:t>TPR,Sensitivity</a:t>
            </a:r>
            <a:r>
              <a:rPr lang="en-US" dirty="0"/>
              <a:t>)</a:t>
            </a:r>
          </a:p>
          <a:p>
            <a:r>
              <a:rPr lang="en-US" dirty="0"/>
              <a:t>5. Precision (+</a:t>
            </a:r>
            <a:r>
              <a:rPr lang="en-US" dirty="0" err="1"/>
              <a:t>ve</a:t>
            </a:r>
            <a:r>
              <a:rPr lang="en-US" dirty="0"/>
              <a:t> Prod Val)</a:t>
            </a:r>
          </a:p>
          <a:p>
            <a:r>
              <a:rPr lang="en-US" dirty="0"/>
              <a:t>6. Accuracy</a:t>
            </a:r>
          </a:p>
          <a:p>
            <a:r>
              <a:rPr lang="en-US" dirty="0"/>
              <a:t>7. F1 Score (F Beta)</a:t>
            </a:r>
          </a:p>
          <a:p>
            <a:r>
              <a:rPr lang="en-US" dirty="0"/>
              <a:t>8. Cohen Kappa</a:t>
            </a:r>
          </a:p>
          <a:p>
            <a:r>
              <a:rPr lang="en-US" dirty="0"/>
              <a:t>9. </a:t>
            </a:r>
            <a:r>
              <a:rPr lang="en-US" dirty="0" err="1"/>
              <a:t>RoC</a:t>
            </a:r>
            <a:r>
              <a:rPr lang="en-US" dirty="0"/>
              <a:t> </a:t>
            </a:r>
            <a:r>
              <a:rPr lang="en-US" dirty="0" err="1"/>
              <a:t>Curve,AUC</a:t>
            </a:r>
            <a:r>
              <a:rPr lang="en-US" dirty="0"/>
              <a:t> Score</a:t>
            </a:r>
          </a:p>
          <a:p>
            <a:r>
              <a:rPr lang="en-US" dirty="0"/>
              <a:t>10. PR Curve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552" y="1851787"/>
            <a:ext cx="3268662" cy="349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5885" y="1828800"/>
            <a:ext cx="3657600" cy="349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0127" y="1843532"/>
            <a:ext cx="3414712" cy="347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2813" y="1858963"/>
            <a:ext cx="35052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6263" y="1874520"/>
            <a:ext cx="3414712" cy="310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4351" y="1863344"/>
            <a:ext cx="3314700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240" y="1892300"/>
            <a:ext cx="4160838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3126" y="1814767"/>
            <a:ext cx="3768153" cy="433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Supervised machine learning</a:t>
            </a:r>
          </a:p>
          <a:p>
            <a:pPr lvl="1"/>
            <a:r>
              <a:rPr lang="en-IN" dirty="0"/>
              <a:t>Linear Regression</a:t>
            </a:r>
          </a:p>
          <a:p>
            <a:pPr lvl="1"/>
            <a:r>
              <a:rPr lang="en-IN" dirty="0"/>
              <a:t>Logistic Regression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99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86870"/>
            <a:ext cx="10972800" cy="39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12067"/>
            <a:ext cx="10972800" cy="390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667" y="1309689"/>
            <a:ext cx="11004551" cy="423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Precision,Recall,F1 Score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34578"/>
            <a:ext cx="10972800" cy="425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08462"/>
            <a:ext cx="10972800" cy="390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0090" y="2220930"/>
            <a:ext cx="10851821" cy="3284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72116"/>
            <a:ext cx="10972800" cy="418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F1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F1=2*(Precision*Recall)/(</a:t>
            </a:r>
            <a:r>
              <a:rPr lang="en-US" dirty="0" err="1"/>
              <a:t>precision+recall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Hands-on session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https://www.skillbasics.com/</a:t>
            </a:r>
            <a:endParaRPr lang="en-US" dirty="0"/>
          </a:p>
          <a:p>
            <a:r>
              <a:rPr lang="en-US" dirty="0"/>
              <a:t>3Blue1BrownSeries</a:t>
            </a:r>
          </a:p>
          <a:p>
            <a:r>
              <a:rPr lang="en-US" dirty="0"/>
              <a:t>https://www.youtube.com/watch?v=IHZwWFHWa-w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363A-F999-4F1C-A157-8DDECEB7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Machine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D742D-38A5-44D3-8940-C29BC333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Supervised Learning</a:t>
            </a:r>
          </a:p>
          <a:p>
            <a:r>
              <a:rPr lang="en-US" b="1" u="sng" dirty="0"/>
              <a:t>How it works:</a:t>
            </a:r>
            <a:r>
              <a:rPr lang="en-US" dirty="0"/>
              <a:t> This algorithm consist of a target / outcome variable (or dependent variable) which is to be predicted from a given set of predictors (independent variables). Using these set of variables, we generate a function that map inputs to desired outputs. The training process continues until the model achieves a desired level of accuracy on the training data. </a:t>
            </a:r>
          </a:p>
          <a:p>
            <a:r>
              <a:rPr lang="en-US" dirty="0">
                <a:solidFill>
                  <a:srgbClr val="FF0000"/>
                </a:solidFill>
              </a:rPr>
              <a:t>Examples of Supervised Learning: Regression, </a:t>
            </a:r>
            <a:r>
              <a:rPr lang="en-US" u="sng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 Tree</a:t>
            </a:r>
            <a:r>
              <a:rPr lang="en-US" dirty="0">
                <a:solidFill>
                  <a:srgbClr val="FF0000"/>
                </a:solidFill>
              </a:rPr>
              <a:t>, </a:t>
            </a:r>
            <a:r>
              <a:rPr lang="en-US" u="sng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 Forest</a:t>
            </a:r>
            <a:r>
              <a:rPr lang="en-US" dirty="0">
                <a:solidFill>
                  <a:srgbClr val="FF0000"/>
                </a:solidFill>
              </a:rPr>
              <a:t>, KNN, Logistic Regression etc.</a:t>
            </a:r>
          </a:p>
          <a:p>
            <a:pPr lvl="1"/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67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Prediction of home price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5A3D0-1862-4D5C-B5B1-6D191D6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2285958"/>
            <a:ext cx="5005952" cy="435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2BC7B-76C0-4CF2-94C3-C2CB4D88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35" y="2285957"/>
            <a:ext cx="644409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1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Prediction of home price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D519D-7463-405A-93EF-E00ADDEA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2267338"/>
            <a:ext cx="4656277" cy="4590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6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67C4C-5C7F-4267-9F6A-0A2D8D35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98" y="2267336"/>
            <a:ext cx="6410447" cy="459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5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10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13902</TotalTime>
  <Words>657</Words>
  <Application>Microsoft Office PowerPoint</Application>
  <PresentationFormat>Widescreen</PresentationFormat>
  <Paragraphs>102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   Machine Learning Algorithms Linear and Logistic Regression </vt:lpstr>
      <vt:lpstr>Introduction</vt:lpstr>
      <vt:lpstr>Topics</vt:lpstr>
      <vt:lpstr>Supervised Machine Learning</vt:lpstr>
      <vt:lpstr>Linear Regression – Single Variable</vt:lpstr>
      <vt:lpstr>Linear Regression – Single Variable</vt:lpstr>
      <vt:lpstr>Linear Regression – Single Variable</vt:lpstr>
      <vt:lpstr>Linear Regression – Single Variable</vt:lpstr>
      <vt:lpstr>Linear Regression – Single Variable</vt:lpstr>
      <vt:lpstr>Linear Regression – Multiple Variable</vt:lpstr>
      <vt:lpstr>Dummy Variables – One Hot Encoding</vt:lpstr>
      <vt:lpstr>Dummy Variables – One Hot Encoding</vt:lpstr>
      <vt:lpstr>Dummy Variables – One Hot Encoding</vt:lpstr>
      <vt:lpstr>Logistic Regression – Binary Classification</vt:lpstr>
      <vt:lpstr>Logistic Regression – Binary Classification</vt:lpstr>
      <vt:lpstr>Logistic Regression – Binary Classification</vt:lpstr>
      <vt:lpstr>Logistic Regression – Binary Classification</vt:lpstr>
      <vt:lpstr>Logistic Regression – Binary Classification</vt:lpstr>
      <vt:lpstr>Logistic Regression – Multiclass Classification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Metrics In Classification</vt:lpstr>
      <vt:lpstr>Metrics In Classification</vt:lpstr>
      <vt:lpstr>Metrics In Classification</vt:lpstr>
      <vt:lpstr>Metrics In Classification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F1 Score</vt:lpstr>
      <vt:lpstr>Hands-on session</vt:lpstr>
      <vt:lpstr>References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raghu prasad konandur</cp:lastModifiedBy>
  <cp:revision>813</cp:revision>
  <dcterms:created xsi:type="dcterms:W3CDTF">2018-01-28T06:02:15Z</dcterms:created>
  <dcterms:modified xsi:type="dcterms:W3CDTF">2024-05-25T00:01:16Z</dcterms:modified>
</cp:coreProperties>
</file>